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msterdam One" panose="020B0604020202020204" charset="0"/>
      <p:regular r:id="rId12"/>
    </p:embeddedFont>
    <p:embeddedFont>
      <p:font typeface="Kabel" panose="020B0604020202020204" charset="0"/>
      <p:regular r:id="rId13"/>
    </p:embeddedFont>
    <p:embeddedFont>
      <p:font typeface="Kabel Ultra-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118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2">
              <a:alphaModFix amt="68000"/>
            </a:blip>
            <a:stretch>
              <a:fillRect/>
            </a:stretch>
          </a:blipFill>
        </p:spPr>
      </p:sp>
      <p:sp>
        <p:nvSpPr>
          <p:cNvPr id="3" name="Freeform 3"/>
          <p:cNvSpPr/>
          <p:nvPr/>
        </p:nvSpPr>
        <p:spPr>
          <a:xfrm rot="5962817">
            <a:off x="-3615528" y="-227128"/>
            <a:ext cx="8789960" cy="8229600"/>
          </a:xfrm>
          <a:custGeom>
            <a:avLst/>
            <a:gdLst/>
            <a:ahLst/>
            <a:cxnLst/>
            <a:rect l="l" t="t" r="r" b="b"/>
            <a:pathLst>
              <a:path w="8789960" h="8229600">
                <a:moveTo>
                  <a:pt x="0" y="0"/>
                </a:moveTo>
                <a:lnTo>
                  <a:pt x="8789960" y="0"/>
                </a:lnTo>
                <a:lnTo>
                  <a:pt x="8789960" y="8229600"/>
                </a:lnTo>
                <a:lnTo>
                  <a:pt x="0" y="8229600"/>
                </a:lnTo>
                <a:lnTo>
                  <a:pt x="0" y="0"/>
                </a:lnTo>
                <a:close/>
              </a:path>
            </a:pathLst>
          </a:custGeom>
          <a:blipFill>
            <a:blip r:embed="rId3"/>
            <a:stretch>
              <a:fillRect/>
            </a:stretch>
          </a:blipFill>
        </p:spPr>
      </p:sp>
      <p:sp>
        <p:nvSpPr>
          <p:cNvPr id="4" name="Freeform 4"/>
          <p:cNvSpPr/>
          <p:nvPr/>
        </p:nvSpPr>
        <p:spPr>
          <a:xfrm>
            <a:off x="-540752" y="4419692"/>
            <a:ext cx="6288729" cy="5775149"/>
          </a:xfrm>
          <a:custGeom>
            <a:avLst/>
            <a:gdLst/>
            <a:ahLst/>
            <a:cxnLst/>
            <a:rect l="l" t="t" r="r" b="b"/>
            <a:pathLst>
              <a:path w="6288729" h="5775149">
                <a:moveTo>
                  <a:pt x="0" y="0"/>
                </a:moveTo>
                <a:lnTo>
                  <a:pt x="6288729" y="0"/>
                </a:lnTo>
                <a:lnTo>
                  <a:pt x="6288729" y="5775149"/>
                </a:lnTo>
                <a:lnTo>
                  <a:pt x="0" y="5775149"/>
                </a:lnTo>
                <a:lnTo>
                  <a:pt x="0" y="0"/>
                </a:lnTo>
                <a:close/>
              </a:path>
            </a:pathLst>
          </a:custGeom>
          <a:blipFill>
            <a:blip r:embed="rId4"/>
            <a:stretch>
              <a:fillRect/>
            </a:stretch>
          </a:blipFill>
        </p:spPr>
      </p:sp>
      <p:sp>
        <p:nvSpPr>
          <p:cNvPr id="5" name="Freeform 5"/>
          <p:cNvSpPr/>
          <p:nvPr/>
        </p:nvSpPr>
        <p:spPr>
          <a:xfrm>
            <a:off x="13233236" y="-563663"/>
            <a:ext cx="5824733" cy="5057810"/>
          </a:xfrm>
          <a:custGeom>
            <a:avLst/>
            <a:gdLst/>
            <a:ahLst/>
            <a:cxnLst/>
            <a:rect l="l" t="t" r="r" b="b"/>
            <a:pathLst>
              <a:path w="5824733" h="5057810">
                <a:moveTo>
                  <a:pt x="0" y="0"/>
                </a:moveTo>
                <a:lnTo>
                  <a:pt x="5824733" y="0"/>
                </a:lnTo>
                <a:lnTo>
                  <a:pt x="5824733" y="5057809"/>
                </a:lnTo>
                <a:lnTo>
                  <a:pt x="0" y="5057809"/>
                </a:lnTo>
                <a:lnTo>
                  <a:pt x="0" y="0"/>
                </a:lnTo>
                <a:close/>
              </a:path>
            </a:pathLst>
          </a:custGeom>
          <a:blipFill>
            <a:blip r:embed="rId5"/>
            <a:stretch>
              <a:fillRect/>
            </a:stretch>
          </a:blipFill>
        </p:spPr>
      </p:sp>
      <p:sp>
        <p:nvSpPr>
          <p:cNvPr id="6" name="TextBox 6"/>
          <p:cNvSpPr txBox="1"/>
          <p:nvPr/>
        </p:nvSpPr>
        <p:spPr>
          <a:xfrm>
            <a:off x="5153093" y="116529"/>
            <a:ext cx="9633379" cy="3292568"/>
          </a:xfrm>
          <a:prstGeom prst="rect">
            <a:avLst/>
          </a:prstGeom>
        </p:spPr>
        <p:txBody>
          <a:bodyPr lIns="0" tIns="0" rIns="0" bIns="0" rtlCol="0" anchor="t">
            <a:spAutoFit/>
          </a:bodyPr>
          <a:lstStyle/>
          <a:p>
            <a:pPr algn="l">
              <a:lnSpc>
                <a:spcPts val="13340"/>
              </a:lnSpc>
            </a:pPr>
            <a:endParaRPr lang="en-US" sz="8000" dirty="0">
              <a:solidFill>
                <a:srgbClr val="000000"/>
              </a:solidFill>
              <a:latin typeface="Amsterdam One"/>
              <a:ea typeface="Amsterdam One"/>
              <a:cs typeface="Amsterdam One"/>
              <a:sym typeface="Amsterdam One"/>
            </a:endParaRPr>
          </a:p>
          <a:p>
            <a:pPr algn="l">
              <a:lnSpc>
                <a:spcPts val="13340"/>
              </a:lnSpc>
            </a:pPr>
            <a:r>
              <a:rPr lang="en-US" sz="8000" dirty="0">
                <a:solidFill>
                  <a:srgbClr val="000000"/>
                </a:solidFill>
                <a:latin typeface="Amsterdam One"/>
                <a:ea typeface="Amsterdam One"/>
                <a:cs typeface="Amsterdam One"/>
                <a:sym typeface="Amsterdam One"/>
              </a:rPr>
              <a:t>Project</a:t>
            </a:r>
          </a:p>
        </p:txBody>
      </p:sp>
      <p:sp>
        <p:nvSpPr>
          <p:cNvPr id="7" name="TextBox 7"/>
          <p:cNvSpPr txBox="1"/>
          <p:nvPr/>
        </p:nvSpPr>
        <p:spPr>
          <a:xfrm>
            <a:off x="5877572" y="7051147"/>
            <a:ext cx="7226069" cy="3055901"/>
          </a:xfrm>
          <a:prstGeom prst="rect">
            <a:avLst/>
          </a:prstGeom>
        </p:spPr>
        <p:txBody>
          <a:bodyPr lIns="0" tIns="0" rIns="0" bIns="0" rtlCol="0" anchor="t">
            <a:spAutoFit/>
          </a:bodyPr>
          <a:lstStyle/>
          <a:p>
            <a:pPr algn="ctr">
              <a:lnSpc>
                <a:spcPts val="8121"/>
              </a:lnSpc>
            </a:pPr>
            <a:r>
              <a:rPr lang="en-US" sz="5801" dirty="0">
                <a:solidFill>
                  <a:srgbClr val="000000"/>
                </a:solidFill>
                <a:latin typeface="Kabel"/>
                <a:ea typeface="Kabel"/>
                <a:cs typeface="Kabel"/>
                <a:sym typeface="Kabel"/>
              </a:rPr>
              <a:t>Prepared by </a:t>
            </a:r>
          </a:p>
          <a:p>
            <a:pPr algn="ctr">
              <a:lnSpc>
                <a:spcPts val="8121"/>
              </a:lnSpc>
            </a:pPr>
            <a:endParaRPr lang="en-US" sz="5801" dirty="0">
              <a:solidFill>
                <a:srgbClr val="000000"/>
              </a:solidFill>
              <a:latin typeface="Kabel"/>
              <a:ea typeface="Kabel"/>
              <a:cs typeface="Kabel"/>
              <a:sym typeface="Kabel"/>
            </a:endParaRPr>
          </a:p>
          <a:p>
            <a:pPr algn="ctr">
              <a:lnSpc>
                <a:spcPts val="8121"/>
              </a:lnSpc>
            </a:pPr>
            <a:r>
              <a:rPr lang="en-US" sz="5801" dirty="0">
                <a:solidFill>
                  <a:srgbClr val="000000"/>
                </a:solidFill>
                <a:latin typeface="Kabel"/>
                <a:ea typeface="Kabel"/>
                <a:cs typeface="Kabel"/>
                <a:sym typeface="Kabel"/>
              </a:rPr>
              <a:t>Omolara Elizabeth Bello</a:t>
            </a:r>
          </a:p>
        </p:txBody>
      </p:sp>
      <p:sp>
        <p:nvSpPr>
          <p:cNvPr id="8" name="Freeform 8"/>
          <p:cNvSpPr/>
          <p:nvPr/>
        </p:nvSpPr>
        <p:spPr>
          <a:xfrm flipV="1">
            <a:off x="13233236" y="6235220"/>
            <a:ext cx="5824733" cy="5057810"/>
          </a:xfrm>
          <a:custGeom>
            <a:avLst/>
            <a:gdLst/>
            <a:ahLst/>
            <a:cxnLst/>
            <a:rect l="l" t="t" r="r" b="b"/>
            <a:pathLst>
              <a:path w="5824733" h="5057810">
                <a:moveTo>
                  <a:pt x="0" y="5057810"/>
                </a:moveTo>
                <a:lnTo>
                  <a:pt x="5824733" y="5057810"/>
                </a:lnTo>
                <a:lnTo>
                  <a:pt x="5824733" y="0"/>
                </a:lnTo>
                <a:lnTo>
                  <a:pt x="0" y="0"/>
                </a:lnTo>
                <a:lnTo>
                  <a:pt x="0" y="5057810"/>
                </a:lnTo>
                <a:close/>
              </a:path>
            </a:pathLst>
          </a:custGeom>
          <a:blipFill>
            <a:blip r:embed="rId5"/>
            <a:stretch>
              <a:fillRect/>
            </a:stretch>
          </a:blipFill>
        </p:spPr>
      </p:sp>
      <p:sp>
        <p:nvSpPr>
          <p:cNvPr id="9" name="TextBox 9"/>
          <p:cNvSpPr txBox="1"/>
          <p:nvPr/>
        </p:nvSpPr>
        <p:spPr>
          <a:xfrm>
            <a:off x="5068620" y="3147737"/>
            <a:ext cx="10626340" cy="3411190"/>
          </a:xfrm>
          <a:prstGeom prst="rect">
            <a:avLst/>
          </a:prstGeom>
        </p:spPr>
        <p:txBody>
          <a:bodyPr wrap="square" lIns="0" tIns="0" rIns="0" bIns="0" rtlCol="0" anchor="t">
            <a:spAutoFit/>
          </a:bodyPr>
          <a:lstStyle/>
          <a:p>
            <a:pPr algn="l">
              <a:lnSpc>
                <a:spcPts val="13340"/>
              </a:lnSpc>
            </a:pPr>
            <a:endParaRPr lang="en-US" sz="9528" dirty="0">
              <a:solidFill>
                <a:srgbClr val="000000"/>
              </a:solidFill>
              <a:latin typeface="Amsterdam One"/>
              <a:ea typeface="Amsterdam One"/>
              <a:cs typeface="Amsterdam One"/>
              <a:sym typeface="Amsterdam One"/>
            </a:endParaRPr>
          </a:p>
          <a:p>
            <a:pPr algn="l">
              <a:lnSpc>
                <a:spcPts val="13340"/>
              </a:lnSpc>
            </a:pPr>
            <a:r>
              <a:rPr lang="en-US" sz="9528" dirty="0">
                <a:solidFill>
                  <a:srgbClr val="000000"/>
                </a:solidFill>
                <a:latin typeface="Amsterdam One"/>
                <a:ea typeface="Amsterdam One"/>
                <a:cs typeface="Amsterdam One"/>
                <a:sym typeface="Amsterdam One"/>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3678219" y="949614"/>
            <a:ext cx="12731003" cy="11723132"/>
          </a:xfrm>
          <a:custGeom>
            <a:avLst/>
            <a:gdLst/>
            <a:ahLst/>
            <a:cxnLst/>
            <a:rect l="l" t="t" r="r" b="b"/>
            <a:pathLst>
              <a:path w="12731003" h="11723132">
                <a:moveTo>
                  <a:pt x="12731003" y="11723132"/>
                </a:moveTo>
                <a:lnTo>
                  <a:pt x="0" y="11723132"/>
                </a:lnTo>
                <a:lnTo>
                  <a:pt x="0" y="0"/>
                </a:lnTo>
                <a:lnTo>
                  <a:pt x="12731003" y="0"/>
                </a:lnTo>
                <a:lnTo>
                  <a:pt x="12731003" y="11723132"/>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5" name="Freeform 5"/>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6" name="Freeform 6"/>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7" name="Freeform 7"/>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213588" y="3627641"/>
            <a:ext cx="13860825" cy="3183539"/>
          </a:xfrm>
          <a:prstGeom prst="rect">
            <a:avLst/>
          </a:prstGeom>
        </p:spPr>
        <p:txBody>
          <a:bodyPr lIns="0" tIns="0" rIns="0" bIns="0" rtlCol="0" anchor="t">
            <a:spAutoFit/>
          </a:bodyPr>
          <a:lstStyle/>
          <a:p>
            <a:pPr algn="ctr">
              <a:lnSpc>
                <a:spcPts val="23415"/>
              </a:lnSpc>
            </a:pPr>
            <a:r>
              <a:rPr lang="en-US" sz="16725">
                <a:solidFill>
                  <a:srgbClr val="141619"/>
                </a:solidFill>
                <a:latin typeface="Kabel"/>
                <a:ea typeface="Kabel"/>
                <a:cs typeface="Kabel"/>
                <a:sym typeface="Kabel"/>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489908" y="2141060"/>
            <a:ext cx="17371324" cy="6026786"/>
          </a:xfrm>
          <a:custGeom>
            <a:avLst/>
            <a:gdLst/>
            <a:ahLst/>
            <a:cxnLst/>
            <a:rect l="l" t="t" r="r" b="b"/>
            <a:pathLst>
              <a:path w="17371324" h="6026786">
                <a:moveTo>
                  <a:pt x="0" y="0"/>
                </a:moveTo>
                <a:lnTo>
                  <a:pt x="17371324" y="0"/>
                </a:lnTo>
                <a:lnTo>
                  <a:pt x="17371324" y="6026786"/>
                </a:lnTo>
                <a:lnTo>
                  <a:pt x="0" y="6026786"/>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7052411"/>
            <a:ext cx="4008818" cy="3464287"/>
          </a:xfrm>
          <a:custGeom>
            <a:avLst/>
            <a:gdLst/>
            <a:ahLst/>
            <a:cxnLst/>
            <a:rect l="l" t="t" r="r" b="b"/>
            <a:pathLst>
              <a:path w="4008818" h="3464287">
                <a:moveTo>
                  <a:pt x="4008818" y="3464287"/>
                </a:moveTo>
                <a:lnTo>
                  <a:pt x="0" y="3464287"/>
                </a:lnTo>
                <a:lnTo>
                  <a:pt x="0" y="0"/>
                </a:lnTo>
                <a:lnTo>
                  <a:pt x="4008818" y="0"/>
                </a:lnTo>
                <a:lnTo>
                  <a:pt x="4008818" y="3464287"/>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308081" y="2732686"/>
            <a:ext cx="7049341" cy="4821627"/>
          </a:xfrm>
          <a:custGeom>
            <a:avLst/>
            <a:gdLst/>
            <a:ahLst/>
            <a:cxnLst/>
            <a:rect l="l" t="t" r="r" b="b"/>
            <a:pathLst>
              <a:path w="7049341" h="4821627">
                <a:moveTo>
                  <a:pt x="0" y="0"/>
                </a:moveTo>
                <a:lnTo>
                  <a:pt x="7049341" y="0"/>
                </a:lnTo>
                <a:lnTo>
                  <a:pt x="7049341" y="4821628"/>
                </a:lnTo>
                <a:lnTo>
                  <a:pt x="0" y="4821628"/>
                </a:lnTo>
                <a:lnTo>
                  <a:pt x="0" y="0"/>
                </a:lnTo>
                <a:close/>
              </a:path>
            </a:pathLst>
          </a:custGeom>
          <a:blipFill>
            <a:blip r:embed="rId6"/>
            <a:stretch>
              <a:fillRect/>
            </a:stretch>
          </a:blipFill>
        </p:spPr>
      </p:sp>
      <p:sp>
        <p:nvSpPr>
          <p:cNvPr id="8" name="TextBox 8"/>
          <p:cNvSpPr txBox="1"/>
          <p:nvPr/>
        </p:nvSpPr>
        <p:spPr>
          <a:xfrm>
            <a:off x="7637938" y="2527594"/>
            <a:ext cx="10188412" cy="5026926"/>
          </a:xfrm>
          <a:prstGeom prst="rect">
            <a:avLst/>
          </a:prstGeom>
        </p:spPr>
        <p:txBody>
          <a:bodyPr lIns="0" tIns="0" rIns="0" bIns="0" rtlCol="0" anchor="t">
            <a:spAutoFit/>
          </a:bodyPr>
          <a:lstStyle/>
          <a:p>
            <a:pPr algn="just">
              <a:lnSpc>
                <a:spcPts val="7812"/>
              </a:lnSpc>
            </a:pPr>
            <a:r>
              <a:rPr lang="en-US" sz="5620" b="1" dirty="0">
                <a:solidFill>
                  <a:srgbClr val="435234"/>
                </a:solidFill>
                <a:latin typeface="Kabel Ultra-Bold"/>
                <a:ea typeface="Kabel Ultra-Bold"/>
                <a:cs typeface="Kabel Ultra-Bold"/>
                <a:sym typeface="Kabel Ultra-Bold"/>
              </a:rPr>
              <a:t>Text-to-Speech, or TTS, is a technology that converts written text into spoken words. Think of it as a digital voice that can read any text on a screen, document, or website</a:t>
            </a:r>
          </a:p>
        </p:txBody>
      </p:sp>
      <p:sp>
        <p:nvSpPr>
          <p:cNvPr id="9" name="TextBox 9"/>
          <p:cNvSpPr txBox="1"/>
          <p:nvPr/>
        </p:nvSpPr>
        <p:spPr>
          <a:xfrm>
            <a:off x="1979856" y="217835"/>
            <a:ext cx="13049309" cy="1345504"/>
          </a:xfrm>
          <a:prstGeom prst="rect">
            <a:avLst/>
          </a:prstGeom>
        </p:spPr>
        <p:txBody>
          <a:bodyPr lIns="0" tIns="0" rIns="0" bIns="0" rtlCol="0" anchor="t">
            <a:spAutoFit/>
          </a:bodyPr>
          <a:lstStyle/>
          <a:p>
            <a:pPr algn="ctr">
              <a:lnSpc>
                <a:spcPts val="9838"/>
              </a:lnSpc>
            </a:pPr>
            <a:r>
              <a:rPr lang="en-US" sz="7027">
                <a:solidFill>
                  <a:srgbClr val="141619"/>
                </a:solidFill>
                <a:latin typeface="Kabel"/>
                <a:ea typeface="Kabel"/>
                <a:cs typeface="Kabel"/>
                <a:sym typeface="Kabel"/>
              </a:rPr>
              <a:t>Introduction to Text-to-Speech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206342" y="74095"/>
            <a:ext cx="13049309" cy="1980926"/>
          </a:xfrm>
          <a:prstGeom prst="rect">
            <a:avLst/>
          </a:prstGeom>
        </p:spPr>
        <p:txBody>
          <a:bodyPr lIns="0" tIns="0" rIns="0" bIns="0" rtlCol="0" anchor="t">
            <a:spAutoFit/>
          </a:bodyPr>
          <a:lstStyle/>
          <a:p>
            <a:pPr algn="ctr">
              <a:lnSpc>
                <a:spcPts val="14597"/>
              </a:lnSpc>
            </a:pPr>
            <a:r>
              <a:rPr lang="en-US" sz="10426" dirty="0">
                <a:solidFill>
                  <a:srgbClr val="141619"/>
                </a:solidFill>
                <a:latin typeface="Kabel"/>
                <a:ea typeface="Kabel"/>
                <a:cs typeface="Kabel"/>
                <a:sym typeface="Kabel"/>
              </a:rPr>
              <a:t>Methodology</a:t>
            </a:r>
          </a:p>
        </p:txBody>
      </p:sp>
      <p:sp>
        <p:nvSpPr>
          <p:cNvPr id="8" name="TextBox 8"/>
          <p:cNvSpPr txBox="1"/>
          <p:nvPr/>
        </p:nvSpPr>
        <p:spPr>
          <a:xfrm>
            <a:off x="-176066" y="3342987"/>
            <a:ext cx="5081389" cy="933077"/>
          </a:xfrm>
          <a:prstGeom prst="rect">
            <a:avLst/>
          </a:prstGeom>
        </p:spPr>
        <p:txBody>
          <a:bodyPr lIns="0" tIns="0" rIns="0" bIns="0" rtlCol="0" anchor="t">
            <a:spAutoFit/>
          </a:bodyPr>
          <a:lstStyle/>
          <a:p>
            <a:pPr marL="1055683" lvl="1" indent="-527841" algn="l">
              <a:lnSpc>
                <a:spcPts val="6845"/>
              </a:lnSpc>
              <a:buFont typeface="Arial"/>
              <a:buChar char="•"/>
            </a:pPr>
            <a:r>
              <a:rPr lang="en-US" sz="4889" b="1">
                <a:solidFill>
                  <a:srgbClr val="141619"/>
                </a:solidFill>
                <a:latin typeface="Kabel Ultra-Bold"/>
                <a:ea typeface="Kabel Ultra-Bold"/>
                <a:cs typeface="Kabel Ultra-Bold"/>
                <a:sym typeface="Kabel Ultra-Bold"/>
              </a:rPr>
              <a:t>How It Works</a:t>
            </a:r>
          </a:p>
        </p:txBody>
      </p:sp>
      <p:sp>
        <p:nvSpPr>
          <p:cNvPr id="9" name="TextBox 9"/>
          <p:cNvSpPr txBox="1"/>
          <p:nvPr/>
        </p:nvSpPr>
        <p:spPr>
          <a:xfrm>
            <a:off x="5317539" y="3150210"/>
            <a:ext cx="8635015" cy="2137409"/>
          </a:xfrm>
          <a:prstGeom prst="rect">
            <a:avLst/>
          </a:prstGeom>
        </p:spPr>
        <p:txBody>
          <a:bodyPr lIns="0" tIns="0" rIns="0" bIns="0" rtlCol="0" anchor="t">
            <a:spAutoFit/>
          </a:bodyPr>
          <a:lstStyle/>
          <a:p>
            <a:pPr algn="just">
              <a:lnSpc>
                <a:spcPts val="4170"/>
              </a:lnSpc>
            </a:pPr>
            <a:r>
              <a:rPr lang="en-US" sz="3000" b="1" dirty="0">
                <a:solidFill>
                  <a:srgbClr val="435234"/>
                </a:solidFill>
                <a:latin typeface="Kabel Ultra-Bold"/>
                <a:ea typeface="Kabel Ultra-Bold"/>
                <a:cs typeface="Kabel Ultra-Bold"/>
                <a:sym typeface="Kabel Ultra-Bold"/>
              </a:rPr>
              <a:t>Text Analysis: The system first processes the raw text. It identifies sentence breaks, punctuation, and abbreviations. This step helps the system understand the structure and meaning of the text.</a:t>
            </a:r>
          </a:p>
        </p:txBody>
      </p:sp>
      <p:sp>
        <p:nvSpPr>
          <p:cNvPr id="10" name="Freeform 10"/>
          <p:cNvSpPr/>
          <p:nvPr/>
        </p:nvSpPr>
        <p:spPr>
          <a:xfrm rot="-1508712">
            <a:off x="-1597702" y="2427488"/>
            <a:ext cx="3667704" cy="3377344"/>
          </a:xfrm>
          <a:custGeom>
            <a:avLst/>
            <a:gdLst/>
            <a:ahLst/>
            <a:cxnLst/>
            <a:rect l="l" t="t" r="r" b="b"/>
            <a:pathLst>
              <a:path w="3667704" h="3377344">
                <a:moveTo>
                  <a:pt x="0" y="0"/>
                </a:moveTo>
                <a:lnTo>
                  <a:pt x="3667705" y="0"/>
                </a:lnTo>
                <a:lnTo>
                  <a:pt x="3667705" y="3377344"/>
                </a:lnTo>
                <a:lnTo>
                  <a:pt x="0" y="337734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1" name="Freeform 11"/>
          <p:cNvSpPr/>
          <p:nvPr/>
        </p:nvSpPr>
        <p:spPr>
          <a:xfrm rot="2795569">
            <a:off x="3090933" y="-1922548"/>
            <a:ext cx="3667704" cy="3377344"/>
          </a:xfrm>
          <a:custGeom>
            <a:avLst/>
            <a:gdLst/>
            <a:ahLst/>
            <a:cxnLst/>
            <a:rect l="l" t="t" r="r" b="b"/>
            <a:pathLst>
              <a:path w="3667704" h="3377344">
                <a:moveTo>
                  <a:pt x="0" y="0"/>
                </a:moveTo>
                <a:lnTo>
                  <a:pt x="3667704" y="0"/>
                </a:lnTo>
                <a:lnTo>
                  <a:pt x="3667704" y="3377344"/>
                </a:lnTo>
                <a:lnTo>
                  <a:pt x="0" y="3377344"/>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5317539" y="5641140"/>
            <a:ext cx="8635015" cy="2137409"/>
          </a:xfrm>
          <a:prstGeom prst="rect">
            <a:avLst/>
          </a:prstGeom>
        </p:spPr>
        <p:txBody>
          <a:bodyPr lIns="0" tIns="0" rIns="0" bIns="0" rtlCol="0" anchor="t">
            <a:spAutoFit/>
          </a:bodyPr>
          <a:lstStyle/>
          <a:p>
            <a:pPr algn="just">
              <a:lnSpc>
                <a:spcPts val="4170"/>
              </a:lnSpc>
            </a:pPr>
            <a:r>
              <a:rPr lang="en-US" sz="3000" b="1" dirty="0">
                <a:solidFill>
                  <a:srgbClr val="435234"/>
                </a:solidFill>
                <a:latin typeface="Kabel Ultra-Bold"/>
                <a:ea typeface="Kabel Ultra-Bold"/>
                <a:cs typeface="Kabel Ultra-Bold"/>
                <a:sym typeface="Kabel Ultra-Bold"/>
              </a:rPr>
              <a:t>Speech Synthesis: This is where the magic happens. The system uses various methods to generate the audio. Modern TTS uses more advanced techniques AI to create a more natural-sounding voice with proper pitch, tone, and rhythm.</a:t>
            </a:r>
          </a:p>
        </p:txBody>
      </p:sp>
      <p:sp>
        <p:nvSpPr>
          <p:cNvPr id="13" name="TextBox 13"/>
          <p:cNvSpPr txBox="1"/>
          <p:nvPr/>
        </p:nvSpPr>
        <p:spPr>
          <a:xfrm>
            <a:off x="5317539" y="2232001"/>
            <a:ext cx="8635015" cy="565784"/>
          </a:xfrm>
          <a:prstGeom prst="rect">
            <a:avLst/>
          </a:prstGeom>
        </p:spPr>
        <p:txBody>
          <a:bodyPr lIns="0" tIns="0" rIns="0" bIns="0" rtlCol="0" anchor="t">
            <a:spAutoFit/>
          </a:bodyPr>
          <a:lstStyle/>
          <a:p>
            <a:pPr algn="l">
              <a:lnSpc>
                <a:spcPts val="4170"/>
              </a:lnSpc>
            </a:pPr>
            <a:r>
              <a:rPr lang="en-US" sz="3000" b="1" dirty="0">
                <a:solidFill>
                  <a:srgbClr val="435234"/>
                </a:solidFill>
                <a:latin typeface="Kabel Ultra-Bold"/>
                <a:ea typeface="Kabel Ultra-Bold"/>
                <a:cs typeface="Kabel Ultra-Bold"/>
                <a:sym typeface="Kabel Ultra-Bold"/>
              </a:rPr>
              <a:t>The process generally involves two main steps: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13423948" y="527092"/>
            <a:ext cx="3614457" cy="2584091"/>
          </a:xfrm>
          <a:custGeom>
            <a:avLst/>
            <a:gdLst/>
            <a:ahLst/>
            <a:cxnLst/>
            <a:rect l="l" t="t" r="r" b="b"/>
            <a:pathLst>
              <a:path w="3614457" h="2584091">
                <a:moveTo>
                  <a:pt x="0" y="0"/>
                </a:moveTo>
                <a:lnTo>
                  <a:pt x="3614457" y="0"/>
                </a:lnTo>
                <a:lnTo>
                  <a:pt x="3614457" y="2584092"/>
                </a:lnTo>
                <a:lnTo>
                  <a:pt x="0" y="2584092"/>
                </a:lnTo>
                <a:lnTo>
                  <a:pt x="0" y="0"/>
                </a:lnTo>
                <a:close/>
              </a:path>
            </a:pathLst>
          </a:custGeom>
          <a:blipFill>
            <a:blip r:embed="rId6"/>
            <a:stretch>
              <a:fillRect/>
            </a:stretch>
          </a:blipFill>
        </p:spPr>
      </p:sp>
      <p:sp>
        <p:nvSpPr>
          <p:cNvPr id="8" name="Freeform 8"/>
          <p:cNvSpPr/>
          <p:nvPr/>
        </p:nvSpPr>
        <p:spPr>
          <a:xfrm>
            <a:off x="13423948" y="3532941"/>
            <a:ext cx="4509695" cy="2749284"/>
          </a:xfrm>
          <a:custGeom>
            <a:avLst/>
            <a:gdLst/>
            <a:ahLst/>
            <a:cxnLst/>
            <a:rect l="l" t="t" r="r" b="b"/>
            <a:pathLst>
              <a:path w="4509695" h="2749284">
                <a:moveTo>
                  <a:pt x="0" y="0"/>
                </a:moveTo>
                <a:lnTo>
                  <a:pt x="4509695" y="0"/>
                </a:lnTo>
                <a:lnTo>
                  <a:pt x="4509695" y="2749283"/>
                </a:lnTo>
                <a:lnTo>
                  <a:pt x="0" y="2749283"/>
                </a:lnTo>
                <a:lnTo>
                  <a:pt x="0" y="0"/>
                </a:lnTo>
                <a:close/>
              </a:path>
            </a:pathLst>
          </a:custGeom>
          <a:blipFill>
            <a:blip r:embed="rId7"/>
            <a:stretch>
              <a:fillRect/>
            </a:stretch>
          </a:blipFill>
        </p:spPr>
      </p:sp>
      <p:sp>
        <p:nvSpPr>
          <p:cNvPr id="9" name="Freeform 9"/>
          <p:cNvSpPr/>
          <p:nvPr/>
        </p:nvSpPr>
        <p:spPr>
          <a:xfrm>
            <a:off x="13595352" y="6849270"/>
            <a:ext cx="4139165" cy="3404226"/>
          </a:xfrm>
          <a:custGeom>
            <a:avLst/>
            <a:gdLst/>
            <a:ahLst/>
            <a:cxnLst/>
            <a:rect l="l" t="t" r="r" b="b"/>
            <a:pathLst>
              <a:path w="4139165" h="3404226">
                <a:moveTo>
                  <a:pt x="0" y="0"/>
                </a:moveTo>
                <a:lnTo>
                  <a:pt x="4139165" y="0"/>
                </a:lnTo>
                <a:lnTo>
                  <a:pt x="4139165" y="3404226"/>
                </a:lnTo>
                <a:lnTo>
                  <a:pt x="0" y="3404226"/>
                </a:lnTo>
                <a:lnTo>
                  <a:pt x="0" y="0"/>
                </a:lnTo>
                <a:close/>
              </a:path>
            </a:pathLst>
          </a:custGeom>
          <a:blipFill>
            <a:blip r:embed="rId8"/>
            <a:stretch>
              <a:fillRect t="-2716" b="-2716"/>
            </a:stretch>
          </a:blipFill>
        </p:spPr>
      </p:sp>
      <p:sp>
        <p:nvSpPr>
          <p:cNvPr id="10" name="TextBox 10"/>
          <p:cNvSpPr txBox="1"/>
          <p:nvPr/>
        </p:nvSpPr>
        <p:spPr>
          <a:xfrm>
            <a:off x="1604719" y="-161788"/>
            <a:ext cx="13049309" cy="1980926"/>
          </a:xfrm>
          <a:prstGeom prst="rect">
            <a:avLst/>
          </a:prstGeom>
        </p:spPr>
        <p:txBody>
          <a:bodyPr lIns="0" tIns="0" rIns="0" bIns="0" rtlCol="0" anchor="t">
            <a:spAutoFit/>
          </a:bodyPr>
          <a:lstStyle/>
          <a:p>
            <a:pPr algn="ctr">
              <a:lnSpc>
                <a:spcPts val="14597"/>
              </a:lnSpc>
            </a:pPr>
            <a:r>
              <a:rPr lang="en-US" sz="10426">
                <a:solidFill>
                  <a:srgbClr val="141619"/>
                </a:solidFill>
                <a:latin typeface="Kabel"/>
                <a:ea typeface="Kabel"/>
                <a:cs typeface="Kabel"/>
                <a:sym typeface="Kabel"/>
              </a:rPr>
              <a:t>Applications</a:t>
            </a:r>
          </a:p>
        </p:txBody>
      </p:sp>
      <p:sp>
        <p:nvSpPr>
          <p:cNvPr id="11" name="TextBox 11"/>
          <p:cNvSpPr txBox="1"/>
          <p:nvPr/>
        </p:nvSpPr>
        <p:spPr>
          <a:xfrm>
            <a:off x="0" y="2001571"/>
            <a:ext cx="3388350" cy="722891"/>
          </a:xfrm>
          <a:prstGeom prst="rect">
            <a:avLst/>
          </a:prstGeom>
        </p:spPr>
        <p:txBody>
          <a:bodyPr lIns="0" tIns="0" rIns="0" bIns="0" rtlCol="0" anchor="t">
            <a:spAutoFit/>
          </a:bodyPr>
          <a:lstStyle/>
          <a:p>
            <a:pPr marL="818199" lvl="1" indent="-409099" algn="l">
              <a:lnSpc>
                <a:spcPts val="5305"/>
              </a:lnSpc>
              <a:buFont typeface="Arial"/>
              <a:buChar char="•"/>
            </a:pPr>
            <a:r>
              <a:rPr lang="en-US" sz="3789" b="1">
                <a:solidFill>
                  <a:srgbClr val="141619"/>
                </a:solidFill>
                <a:latin typeface="Kabel Ultra-Bold"/>
                <a:ea typeface="Kabel Ultra-Bold"/>
                <a:cs typeface="Kabel Ultra-Bold"/>
                <a:sym typeface="Kabel Ultra-Bold"/>
              </a:rPr>
              <a:t>Accessibility:</a:t>
            </a:r>
          </a:p>
        </p:txBody>
      </p:sp>
      <p:sp>
        <p:nvSpPr>
          <p:cNvPr id="12" name="TextBox 12"/>
          <p:cNvSpPr txBox="1"/>
          <p:nvPr/>
        </p:nvSpPr>
        <p:spPr>
          <a:xfrm>
            <a:off x="4006303" y="1959781"/>
            <a:ext cx="9417646" cy="1584280"/>
          </a:xfrm>
          <a:prstGeom prst="rect">
            <a:avLst/>
          </a:prstGeom>
        </p:spPr>
        <p:txBody>
          <a:bodyPr lIns="0" tIns="0" rIns="0" bIns="0" rtlCol="0" anchor="t">
            <a:spAutoFit/>
          </a:bodyPr>
          <a:lstStyle/>
          <a:p>
            <a:pPr algn="l">
              <a:lnSpc>
                <a:spcPts val="4170"/>
              </a:lnSpc>
            </a:pPr>
            <a:r>
              <a:rPr lang="en-US" sz="3000" b="1" dirty="0">
                <a:solidFill>
                  <a:srgbClr val="435234"/>
                </a:solidFill>
                <a:latin typeface="Kabel Ultra-Bold"/>
                <a:ea typeface="Kabel Ultra-Bold"/>
                <a:cs typeface="Kabel Ultra-Bold"/>
                <a:sym typeface="Kabel Ultra-Bold"/>
              </a:rPr>
              <a:t>It helps people with visual impairments or reading disabilities access digital content. </a:t>
            </a:r>
          </a:p>
          <a:p>
            <a:pPr algn="l">
              <a:lnSpc>
                <a:spcPts val="4170"/>
              </a:lnSpc>
            </a:pPr>
            <a:endParaRPr lang="en-US" sz="3000" b="1" dirty="0">
              <a:solidFill>
                <a:srgbClr val="435234"/>
              </a:solidFill>
              <a:latin typeface="Kabel Ultra-Bold"/>
              <a:ea typeface="Kabel Ultra-Bold"/>
              <a:cs typeface="Kabel Ultra-Bold"/>
              <a:sym typeface="Kabel Ultra-Bold"/>
            </a:endParaRPr>
          </a:p>
        </p:txBody>
      </p:sp>
      <p:sp>
        <p:nvSpPr>
          <p:cNvPr id="13" name="TextBox 13"/>
          <p:cNvSpPr txBox="1"/>
          <p:nvPr/>
        </p:nvSpPr>
        <p:spPr>
          <a:xfrm>
            <a:off x="0" y="5259665"/>
            <a:ext cx="4618199" cy="739401"/>
          </a:xfrm>
          <a:prstGeom prst="rect">
            <a:avLst/>
          </a:prstGeom>
        </p:spPr>
        <p:txBody>
          <a:bodyPr lIns="0" tIns="0" rIns="0" bIns="0" rtlCol="0" anchor="t">
            <a:spAutoFit/>
          </a:bodyPr>
          <a:lstStyle/>
          <a:p>
            <a:pPr marL="839788" lvl="1" indent="-419894" algn="l">
              <a:lnSpc>
                <a:spcPts val="5445"/>
              </a:lnSpc>
              <a:buFont typeface="Arial"/>
              <a:buChar char="•"/>
            </a:pPr>
            <a:r>
              <a:rPr lang="en-US" sz="3889" b="1">
                <a:solidFill>
                  <a:srgbClr val="141619"/>
                </a:solidFill>
                <a:latin typeface="Kabel Ultra-Bold"/>
                <a:ea typeface="Kabel Ultra-Bold"/>
                <a:cs typeface="Kabel Ultra-Bold"/>
                <a:sym typeface="Kabel Ultra-Bold"/>
              </a:rPr>
              <a:t>Smart Assistants:</a:t>
            </a:r>
          </a:p>
        </p:txBody>
      </p:sp>
      <p:sp>
        <p:nvSpPr>
          <p:cNvPr id="14" name="TextBox 14"/>
          <p:cNvSpPr txBox="1"/>
          <p:nvPr/>
        </p:nvSpPr>
        <p:spPr>
          <a:xfrm>
            <a:off x="4229934" y="5192565"/>
            <a:ext cx="9417646" cy="1089659"/>
          </a:xfrm>
          <a:prstGeom prst="rect">
            <a:avLst/>
          </a:prstGeom>
        </p:spPr>
        <p:txBody>
          <a:bodyPr lIns="0" tIns="0" rIns="0" bIns="0" rtlCol="0" anchor="t">
            <a:spAutoFit/>
          </a:bodyPr>
          <a:lstStyle/>
          <a:p>
            <a:pPr algn="l">
              <a:lnSpc>
                <a:spcPts val="4170"/>
              </a:lnSpc>
            </a:pPr>
            <a:r>
              <a:rPr lang="en-US" sz="3000" b="1">
                <a:solidFill>
                  <a:srgbClr val="435234"/>
                </a:solidFill>
                <a:latin typeface="Kabel Ultra-Bold"/>
                <a:ea typeface="Kabel Ultra-Bold"/>
                <a:cs typeface="Kabel Ultra-Bold"/>
                <a:sym typeface="Kabel Ultra-Bold"/>
              </a:rPr>
              <a:t>Virtual assistants like Siri, Alexa, and Google Assistant use TTS to respond to your queries.</a:t>
            </a:r>
          </a:p>
        </p:txBody>
      </p:sp>
      <p:sp>
        <p:nvSpPr>
          <p:cNvPr id="15" name="TextBox 15"/>
          <p:cNvSpPr txBox="1"/>
          <p:nvPr/>
        </p:nvSpPr>
        <p:spPr>
          <a:xfrm>
            <a:off x="128701" y="8105482"/>
            <a:ext cx="4618199" cy="739401"/>
          </a:xfrm>
          <a:prstGeom prst="rect">
            <a:avLst/>
          </a:prstGeom>
        </p:spPr>
        <p:txBody>
          <a:bodyPr lIns="0" tIns="0" rIns="0" bIns="0" rtlCol="0" anchor="t">
            <a:spAutoFit/>
          </a:bodyPr>
          <a:lstStyle/>
          <a:p>
            <a:pPr marL="839788" lvl="1" indent="-419894" algn="l">
              <a:lnSpc>
                <a:spcPts val="5445"/>
              </a:lnSpc>
              <a:buFont typeface="Arial"/>
              <a:buChar char="•"/>
            </a:pPr>
            <a:r>
              <a:rPr lang="en-US" sz="3889" b="1">
                <a:solidFill>
                  <a:srgbClr val="141619"/>
                </a:solidFill>
                <a:latin typeface="Kabel Ultra-Bold"/>
                <a:ea typeface="Kabel Ultra-Bold"/>
                <a:cs typeface="Kabel Ultra-Bold"/>
                <a:sym typeface="Kabel Ultra-Bold"/>
              </a:rPr>
              <a:t>Navigation:</a:t>
            </a:r>
          </a:p>
        </p:txBody>
      </p:sp>
      <p:sp>
        <p:nvSpPr>
          <p:cNvPr id="16" name="TextBox 16"/>
          <p:cNvSpPr txBox="1"/>
          <p:nvPr/>
        </p:nvSpPr>
        <p:spPr>
          <a:xfrm>
            <a:off x="3639810" y="8143582"/>
            <a:ext cx="9417646" cy="1089659"/>
          </a:xfrm>
          <a:prstGeom prst="rect">
            <a:avLst/>
          </a:prstGeom>
        </p:spPr>
        <p:txBody>
          <a:bodyPr lIns="0" tIns="0" rIns="0" bIns="0" rtlCol="0" anchor="t">
            <a:spAutoFit/>
          </a:bodyPr>
          <a:lstStyle/>
          <a:p>
            <a:pPr algn="l">
              <a:lnSpc>
                <a:spcPts val="4170"/>
              </a:lnSpc>
            </a:pPr>
            <a:r>
              <a:rPr lang="en-US" sz="3000" b="1">
                <a:solidFill>
                  <a:srgbClr val="435234"/>
                </a:solidFill>
                <a:latin typeface="Kabel Ultra-Bold"/>
                <a:ea typeface="Kabel Ultra-Bold"/>
                <a:cs typeface="Kabel Ultra-Bold"/>
                <a:sym typeface="Kabel Ultra-Bold"/>
              </a:rPr>
              <a:t>GPS systems use TTS to provide turn-by-turn directions without the driver having to look at the screen.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13711983" y="536777"/>
            <a:ext cx="2996845" cy="2857075"/>
          </a:xfrm>
          <a:custGeom>
            <a:avLst/>
            <a:gdLst/>
            <a:ahLst/>
            <a:cxnLst/>
            <a:rect l="l" t="t" r="r" b="b"/>
            <a:pathLst>
              <a:path w="2996845" h="2857075">
                <a:moveTo>
                  <a:pt x="0" y="0"/>
                </a:moveTo>
                <a:lnTo>
                  <a:pt x="2996845" y="0"/>
                </a:lnTo>
                <a:lnTo>
                  <a:pt x="2996845" y="2857076"/>
                </a:lnTo>
                <a:lnTo>
                  <a:pt x="0" y="2857076"/>
                </a:lnTo>
                <a:lnTo>
                  <a:pt x="0" y="0"/>
                </a:lnTo>
                <a:close/>
              </a:path>
            </a:pathLst>
          </a:custGeom>
          <a:blipFill>
            <a:blip r:embed="rId6"/>
            <a:stretch>
              <a:fillRect t="-2446" b="-2446"/>
            </a:stretch>
          </a:blipFill>
        </p:spPr>
      </p:sp>
      <p:sp>
        <p:nvSpPr>
          <p:cNvPr id="8" name="Freeform 8"/>
          <p:cNvSpPr/>
          <p:nvPr/>
        </p:nvSpPr>
        <p:spPr>
          <a:xfrm>
            <a:off x="13766821" y="3807900"/>
            <a:ext cx="2942007" cy="2671200"/>
          </a:xfrm>
          <a:custGeom>
            <a:avLst/>
            <a:gdLst/>
            <a:ahLst/>
            <a:cxnLst/>
            <a:rect l="l" t="t" r="r" b="b"/>
            <a:pathLst>
              <a:path w="2942007" h="2671200">
                <a:moveTo>
                  <a:pt x="0" y="0"/>
                </a:moveTo>
                <a:lnTo>
                  <a:pt x="2942007" y="0"/>
                </a:lnTo>
                <a:lnTo>
                  <a:pt x="2942007" y="2671200"/>
                </a:lnTo>
                <a:lnTo>
                  <a:pt x="0" y="2671200"/>
                </a:lnTo>
                <a:lnTo>
                  <a:pt x="0" y="0"/>
                </a:lnTo>
                <a:close/>
              </a:path>
            </a:pathLst>
          </a:custGeom>
          <a:blipFill>
            <a:blip r:embed="rId7"/>
            <a:stretch>
              <a:fillRect t="-949" b="-949"/>
            </a:stretch>
          </a:blipFill>
        </p:spPr>
      </p:sp>
      <p:sp>
        <p:nvSpPr>
          <p:cNvPr id="9" name="Freeform 9"/>
          <p:cNvSpPr/>
          <p:nvPr/>
        </p:nvSpPr>
        <p:spPr>
          <a:xfrm>
            <a:off x="13711983" y="6809785"/>
            <a:ext cx="4199684" cy="2382217"/>
          </a:xfrm>
          <a:custGeom>
            <a:avLst/>
            <a:gdLst/>
            <a:ahLst/>
            <a:cxnLst/>
            <a:rect l="l" t="t" r="r" b="b"/>
            <a:pathLst>
              <a:path w="4199684" h="2382217">
                <a:moveTo>
                  <a:pt x="0" y="0"/>
                </a:moveTo>
                <a:lnTo>
                  <a:pt x="4199684" y="0"/>
                </a:lnTo>
                <a:lnTo>
                  <a:pt x="4199684" y="2382217"/>
                </a:lnTo>
                <a:lnTo>
                  <a:pt x="0" y="2382217"/>
                </a:lnTo>
                <a:lnTo>
                  <a:pt x="0" y="0"/>
                </a:lnTo>
                <a:close/>
              </a:path>
            </a:pathLst>
          </a:custGeom>
          <a:blipFill>
            <a:blip r:embed="rId8"/>
            <a:stretch>
              <a:fillRect/>
            </a:stretch>
          </a:blipFill>
        </p:spPr>
      </p:sp>
      <p:sp>
        <p:nvSpPr>
          <p:cNvPr id="10" name="TextBox 10"/>
          <p:cNvSpPr txBox="1"/>
          <p:nvPr/>
        </p:nvSpPr>
        <p:spPr>
          <a:xfrm>
            <a:off x="1604719" y="-161788"/>
            <a:ext cx="13049309" cy="1980926"/>
          </a:xfrm>
          <a:prstGeom prst="rect">
            <a:avLst/>
          </a:prstGeom>
        </p:spPr>
        <p:txBody>
          <a:bodyPr lIns="0" tIns="0" rIns="0" bIns="0" rtlCol="0" anchor="t">
            <a:spAutoFit/>
          </a:bodyPr>
          <a:lstStyle/>
          <a:p>
            <a:pPr algn="ctr">
              <a:lnSpc>
                <a:spcPts val="14597"/>
              </a:lnSpc>
            </a:pPr>
            <a:r>
              <a:rPr lang="en-US" sz="10426">
                <a:solidFill>
                  <a:srgbClr val="141619"/>
                </a:solidFill>
                <a:latin typeface="Kabel"/>
                <a:ea typeface="Kabel"/>
                <a:cs typeface="Kabel"/>
                <a:sym typeface="Kabel"/>
              </a:rPr>
              <a:t>Applications</a:t>
            </a:r>
          </a:p>
        </p:txBody>
      </p:sp>
      <p:sp>
        <p:nvSpPr>
          <p:cNvPr id="11" name="TextBox 11"/>
          <p:cNvSpPr txBox="1"/>
          <p:nvPr/>
        </p:nvSpPr>
        <p:spPr>
          <a:xfrm>
            <a:off x="128701" y="1812915"/>
            <a:ext cx="4618199" cy="739401"/>
          </a:xfrm>
          <a:prstGeom prst="rect">
            <a:avLst/>
          </a:prstGeom>
        </p:spPr>
        <p:txBody>
          <a:bodyPr lIns="0" tIns="0" rIns="0" bIns="0" rtlCol="0" anchor="t">
            <a:spAutoFit/>
          </a:bodyPr>
          <a:lstStyle/>
          <a:p>
            <a:pPr marL="839788" lvl="1" indent="-419894" algn="l">
              <a:lnSpc>
                <a:spcPts val="5445"/>
              </a:lnSpc>
              <a:buFont typeface="Arial"/>
              <a:buChar char="•"/>
            </a:pPr>
            <a:r>
              <a:rPr lang="en-US" sz="3889" b="1" dirty="0">
                <a:solidFill>
                  <a:srgbClr val="141619"/>
                </a:solidFill>
                <a:latin typeface="Kabel Ultra-Bold"/>
                <a:ea typeface="Kabel Ultra-Bold"/>
                <a:cs typeface="Kabel Ultra-Bold"/>
                <a:sym typeface="Kabel Ultra-Bold"/>
              </a:rPr>
              <a:t>Customer Service:</a:t>
            </a:r>
          </a:p>
        </p:txBody>
      </p:sp>
      <p:sp>
        <p:nvSpPr>
          <p:cNvPr id="12" name="TextBox 12"/>
          <p:cNvSpPr txBox="1"/>
          <p:nvPr/>
        </p:nvSpPr>
        <p:spPr>
          <a:xfrm>
            <a:off x="4435177" y="1851015"/>
            <a:ext cx="9417646" cy="1089659"/>
          </a:xfrm>
          <a:prstGeom prst="rect">
            <a:avLst/>
          </a:prstGeom>
        </p:spPr>
        <p:txBody>
          <a:bodyPr lIns="0" tIns="0" rIns="0" bIns="0" rtlCol="0" anchor="t">
            <a:spAutoFit/>
          </a:bodyPr>
          <a:lstStyle/>
          <a:p>
            <a:pPr algn="l">
              <a:lnSpc>
                <a:spcPts val="4170"/>
              </a:lnSpc>
            </a:pPr>
            <a:r>
              <a:rPr lang="en-US" sz="3000" b="1">
                <a:solidFill>
                  <a:srgbClr val="435234"/>
                </a:solidFill>
                <a:latin typeface="Kabel Ultra-Bold"/>
                <a:ea typeface="Kabel Ultra-Bold"/>
                <a:cs typeface="Kabel Ultra-Bold"/>
                <a:sym typeface="Kabel Ultra-Bold"/>
              </a:rPr>
              <a:t>Automated phone systems and chatbots use TTS to interact with customers.</a:t>
            </a:r>
          </a:p>
        </p:txBody>
      </p:sp>
      <p:sp>
        <p:nvSpPr>
          <p:cNvPr id="13" name="TextBox 13"/>
          <p:cNvSpPr txBox="1"/>
          <p:nvPr/>
        </p:nvSpPr>
        <p:spPr>
          <a:xfrm>
            <a:off x="128701" y="4404099"/>
            <a:ext cx="4618199" cy="739401"/>
          </a:xfrm>
          <a:prstGeom prst="rect">
            <a:avLst/>
          </a:prstGeom>
        </p:spPr>
        <p:txBody>
          <a:bodyPr lIns="0" tIns="0" rIns="0" bIns="0" rtlCol="0" anchor="t">
            <a:spAutoFit/>
          </a:bodyPr>
          <a:lstStyle/>
          <a:p>
            <a:pPr marL="839788" lvl="1" indent="-419894" algn="l">
              <a:lnSpc>
                <a:spcPts val="5445"/>
              </a:lnSpc>
              <a:buFont typeface="Arial"/>
              <a:buChar char="•"/>
            </a:pPr>
            <a:r>
              <a:rPr lang="en-US" sz="3889" b="1" dirty="0">
                <a:solidFill>
                  <a:srgbClr val="141619"/>
                </a:solidFill>
                <a:latin typeface="Kabel Ultra-Bold"/>
                <a:ea typeface="Kabel Ultra-Bold"/>
                <a:cs typeface="Kabel Ultra-Bold"/>
                <a:sym typeface="Kabel Ultra-Bold"/>
              </a:rPr>
              <a:t>E-learning:</a:t>
            </a:r>
          </a:p>
        </p:txBody>
      </p:sp>
      <p:sp>
        <p:nvSpPr>
          <p:cNvPr id="14" name="TextBox 14"/>
          <p:cNvSpPr txBox="1"/>
          <p:nvPr/>
        </p:nvSpPr>
        <p:spPr>
          <a:xfrm>
            <a:off x="4435177" y="4442199"/>
            <a:ext cx="9417646" cy="1089659"/>
          </a:xfrm>
          <a:prstGeom prst="rect">
            <a:avLst/>
          </a:prstGeom>
        </p:spPr>
        <p:txBody>
          <a:bodyPr lIns="0" tIns="0" rIns="0" bIns="0" rtlCol="0" anchor="t">
            <a:spAutoFit/>
          </a:bodyPr>
          <a:lstStyle/>
          <a:p>
            <a:pPr algn="l">
              <a:lnSpc>
                <a:spcPts val="4170"/>
              </a:lnSpc>
            </a:pPr>
            <a:r>
              <a:rPr lang="en-US" sz="3000" b="1" dirty="0">
                <a:solidFill>
                  <a:srgbClr val="435234"/>
                </a:solidFill>
                <a:latin typeface="Kabel Ultra-Bold"/>
                <a:ea typeface="Kabel Ultra-Bold"/>
                <a:cs typeface="Kabel Ultra-Bold"/>
                <a:sym typeface="Kabel Ultra-Bold"/>
              </a:rPr>
              <a:t>It's used in educational apps and platforms to read lessons and textbooks aloud.</a:t>
            </a:r>
          </a:p>
        </p:txBody>
      </p:sp>
      <p:sp>
        <p:nvSpPr>
          <p:cNvPr id="15" name="TextBox 15"/>
          <p:cNvSpPr txBox="1"/>
          <p:nvPr/>
        </p:nvSpPr>
        <p:spPr>
          <a:xfrm>
            <a:off x="128701" y="7610556"/>
            <a:ext cx="4618199" cy="568554"/>
          </a:xfrm>
          <a:prstGeom prst="rect">
            <a:avLst/>
          </a:prstGeom>
        </p:spPr>
        <p:txBody>
          <a:bodyPr lIns="0" tIns="0" rIns="0" bIns="0" rtlCol="0" anchor="t">
            <a:spAutoFit/>
          </a:bodyPr>
          <a:lstStyle/>
          <a:p>
            <a:pPr marL="731841" lvl="1" indent="-365921" algn="l">
              <a:lnSpc>
                <a:spcPts val="4745"/>
              </a:lnSpc>
              <a:buFont typeface="Arial"/>
              <a:buChar char="•"/>
            </a:pPr>
            <a:r>
              <a:rPr lang="en-US" sz="3389" b="1" dirty="0">
                <a:solidFill>
                  <a:srgbClr val="141619"/>
                </a:solidFill>
                <a:latin typeface="Kabel Ultra-Bold"/>
                <a:ea typeface="Kabel Ultra-Bold"/>
                <a:cs typeface="Kabel Ultra-Bold"/>
                <a:sym typeface="Kabel Ultra-Bold"/>
              </a:rPr>
              <a:t>Public Announcements:</a:t>
            </a:r>
          </a:p>
        </p:txBody>
      </p:sp>
      <p:sp>
        <p:nvSpPr>
          <p:cNvPr id="16" name="TextBox 16"/>
          <p:cNvSpPr txBox="1"/>
          <p:nvPr/>
        </p:nvSpPr>
        <p:spPr>
          <a:xfrm>
            <a:off x="4565145" y="7667318"/>
            <a:ext cx="9417646" cy="1613534"/>
          </a:xfrm>
          <a:prstGeom prst="rect">
            <a:avLst/>
          </a:prstGeom>
        </p:spPr>
        <p:txBody>
          <a:bodyPr lIns="0" tIns="0" rIns="0" bIns="0" rtlCol="0" anchor="t">
            <a:spAutoFit/>
          </a:bodyPr>
          <a:lstStyle/>
          <a:p>
            <a:pPr algn="l">
              <a:lnSpc>
                <a:spcPts val="4170"/>
              </a:lnSpc>
            </a:pPr>
            <a:r>
              <a:rPr lang="en-US" sz="3000" b="1" dirty="0">
                <a:solidFill>
                  <a:srgbClr val="435234"/>
                </a:solidFill>
                <a:latin typeface="Kabel Ultra-Bold"/>
                <a:ea typeface="Kabel Ultra-Bold"/>
                <a:cs typeface="Kabel Ultra-Bold"/>
                <a:sym typeface="Kabel Ultra-Bold"/>
              </a:rPr>
              <a:t>It’s useful at airports, train stations, or hospitals. It keeps everyone informed without needing a human to keep repeating messages.</a:t>
            </a:r>
          </a:p>
          <a:p>
            <a:pPr algn="l">
              <a:lnSpc>
                <a:spcPts val="4170"/>
              </a:lnSpc>
            </a:pPr>
            <a:endParaRPr lang="en-US" sz="3000" b="1" dirty="0">
              <a:solidFill>
                <a:srgbClr val="435234"/>
              </a:solidFill>
              <a:latin typeface="Kabel Ultra-Bold"/>
              <a:ea typeface="Kabel Ultra-Bold"/>
              <a:cs typeface="Kabel Ultra-Bold"/>
              <a:sym typeface="Kabel Ul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6476183"/>
            <a:ext cx="4675620" cy="4040515"/>
          </a:xfrm>
          <a:custGeom>
            <a:avLst/>
            <a:gdLst/>
            <a:ahLst/>
            <a:cxnLst/>
            <a:rect l="l" t="t" r="r" b="b"/>
            <a:pathLst>
              <a:path w="4675620" h="4040515">
                <a:moveTo>
                  <a:pt x="4675620" y="4040515"/>
                </a:moveTo>
                <a:lnTo>
                  <a:pt x="0" y="4040515"/>
                </a:lnTo>
                <a:lnTo>
                  <a:pt x="0" y="0"/>
                </a:lnTo>
                <a:lnTo>
                  <a:pt x="4675620" y="0"/>
                </a:lnTo>
                <a:lnTo>
                  <a:pt x="4675620" y="4040515"/>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053617" y="-104638"/>
            <a:ext cx="13049309" cy="1713814"/>
          </a:xfrm>
          <a:prstGeom prst="rect">
            <a:avLst/>
          </a:prstGeom>
        </p:spPr>
        <p:txBody>
          <a:bodyPr lIns="0" tIns="0" rIns="0" bIns="0" rtlCol="0" anchor="t">
            <a:spAutoFit/>
          </a:bodyPr>
          <a:lstStyle/>
          <a:p>
            <a:pPr algn="ctr">
              <a:lnSpc>
                <a:spcPts val="12637"/>
              </a:lnSpc>
            </a:pPr>
            <a:r>
              <a:rPr lang="en-US" sz="9027">
                <a:solidFill>
                  <a:srgbClr val="141619"/>
                </a:solidFill>
                <a:latin typeface="Kabel"/>
                <a:ea typeface="Kabel"/>
                <a:cs typeface="Kabel"/>
                <a:sym typeface="Kabel"/>
              </a:rPr>
              <a:t>Advantages &amp; Limitations</a:t>
            </a:r>
          </a:p>
        </p:txBody>
      </p:sp>
      <p:sp>
        <p:nvSpPr>
          <p:cNvPr id="8" name="TextBox 8"/>
          <p:cNvSpPr txBox="1"/>
          <p:nvPr/>
        </p:nvSpPr>
        <p:spPr>
          <a:xfrm>
            <a:off x="1696039" y="1687502"/>
            <a:ext cx="2953205" cy="975622"/>
          </a:xfrm>
          <a:prstGeom prst="rect">
            <a:avLst/>
          </a:prstGeom>
        </p:spPr>
        <p:txBody>
          <a:bodyPr lIns="0" tIns="0" rIns="0" bIns="0" rtlCol="0" anchor="t">
            <a:spAutoFit/>
          </a:bodyPr>
          <a:lstStyle/>
          <a:p>
            <a:pPr algn="l">
              <a:lnSpc>
                <a:spcPts val="7125"/>
              </a:lnSpc>
            </a:pPr>
            <a:r>
              <a:rPr lang="en-US" sz="5089" b="1">
                <a:solidFill>
                  <a:srgbClr val="141619"/>
                </a:solidFill>
                <a:latin typeface="Kabel Ultra-Bold"/>
                <a:ea typeface="Kabel Ultra-Bold"/>
                <a:cs typeface="Kabel Ultra-Bold"/>
                <a:sym typeface="Kabel Ultra-Bold"/>
              </a:rPr>
              <a:t>Advantages</a:t>
            </a:r>
          </a:p>
        </p:txBody>
      </p:sp>
      <p:sp>
        <p:nvSpPr>
          <p:cNvPr id="9" name="TextBox 9"/>
          <p:cNvSpPr txBox="1"/>
          <p:nvPr/>
        </p:nvSpPr>
        <p:spPr>
          <a:xfrm>
            <a:off x="489163" y="3349478"/>
            <a:ext cx="6241644" cy="5104383"/>
          </a:xfrm>
          <a:prstGeom prst="rect">
            <a:avLst/>
          </a:prstGeom>
        </p:spPr>
        <p:txBody>
          <a:bodyPr lIns="0" tIns="0" rIns="0" bIns="0" rtlCol="0" anchor="t">
            <a:spAutoFit/>
          </a:bodyPr>
          <a:lstStyle/>
          <a:p>
            <a:pPr marL="690885" lvl="1" indent="-345443" algn="just">
              <a:lnSpc>
                <a:spcPts val="4448"/>
              </a:lnSpc>
              <a:buFont typeface="Arial"/>
              <a:buChar char="•"/>
            </a:pPr>
            <a:r>
              <a:rPr lang="en-US" sz="3200" b="1" dirty="0">
                <a:solidFill>
                  <a:srgbClr val="435234"/>
                </a:solidFill>
                <a:latin typeface="Kabel Ultra-Bold"/>
                <a:ea typeface="Kabel Ultra-Bold"/>
                <a:cs typeface="Kabel Ultra-Bold"/>
                <a:sym typeface="Kabel Ultra-Bold"/>
              </a:rPr>
              <a:t>Increased Accessibility: Makes information available to a wider audience, including those with reading difficulties.</a:t>
            </a:r>
          </a:p>
          <a:p>
            <a:pPr marL="690885" lvl="1" indent="-345443" algn="just">
              <a:lnSpc>
                <a:spcPts val="4448"/>
              </a:lnSpc>
              <a:buFont typeface="Arial"/>
              <a:buChar char="•"/>
            </a:pPr>
            <a:r>
              <a:rPr lang="en-US" sz="3200" b="1" dirty="0">
                <a:solidFill>
                  <a:srgbClr val="435234"/>
                </a:solidFill>
                <a:latin typeface="Kabel Ultra-Bold"/>
                <a:ea typeface="Kabel Ultra-Bold"/>
                <a:cs typeface="Kabel Ultra-Bold"/>
                <a:sym typeface="Kabel Ultra-Bold"/>
              </a:rPr>
              <a:t>Multitasking: Allows users to listen to content while doing other tasks.</a:t>
            </a:r>
          </a:p>
          <a:p>
            <a:pPr marL="690885" lvl="1" indent="-345443" algn="just">
              <a:lnSpc>
                <a:spcPts val="4448"/>
              </a:lnSpc>
              <a:buFont typeface="Arial"/>
              <a:buChar char="•"/>
            </a:pPr>
            <a:r>
              <a:rPr lang="en-US" sz="3200" b="1" dirty="0">
                <a:solidFill>
                  <a:srgbClr val="435234"/>
                </a:solidFill>
                <a:latin typeface="Kabel Ultra-Bold"/>
                <a:ea typeface="Kabel Ultra-Bold"/>
                <a:cs typeface="Kabel Ultra-Bold"/>
                <a:sym typeface="Kabel Ultra-Bold"/>
              </a:rPr>
              <a:t>Convenience: Provides a hands-free way to consume information.</a:t>
            </a:r>
          </a:p>
          <a:p>
            <a:pPr algn="just">
              <a:lnSpc>
                <a:spcPts val="4448"/>
              </a:lnSpc>
            </a:pPr>
            <a:endParaRPr lang="en-US" sz="3200" b="1" dirty="0">
              <a:solidFill>
                <a:srgbClr val="435234"/>
              </a:solidFill>
              <a:latin typeface="Kabel Ultra-Bold"/>
              <a:ea typeface="Kabel Ultra-Bold"/>
              <a:cs typeface="Kabel Ultra-Bold"/>
              <a:sym typeface="Kabel Ultra-Bold"/>
            </a:endParaRPr>
          </a:p>
        </p:txBody>
      </p:sp>
      <p:sp>
        <p:nvSpPr>
          <p:cNvPr id="10" name="TextBox 10"/>
          <p:cNvSpPr txBox="1"/>
          <p:nvPr/>
        </p:nvSpPr>
        <p:spPr>
          <a:xfrm>
            <a:off x="10100292" y="1687502"/>
            <a:ext cx="4434518" cy="975622"/>
          </a:xfrm>
          <a:prstGeom prst="rect">
            <a:avLst/>
          </a:prstGeom>
        </p:spPr>
        <p:txBody>
          <a:bodyPr lIns="0" tIns="0" rIns="0" bIns="0" rtlCol="0" anchor="t">
            <a:spAutoFit/>
          </a:bodyPr>
          <a:lstStyle/>
          <a:p>
            <a:pPr algn="l">
              <a:lnSpc>
                <a:spcPts val="7125"/>
              </a:lnSpc>
            </a:pPr>
            <a:r>
              <a:rPr lang="en-US" sz="5089" b="1">
                <a:solidFill>
                  <a:srgbClr val="141619"/>
                </a:solidFill>
                <a:latin typeface="Kabel Ultra-Bold"/>
                <a:ea typeface="Kabel Ultra-Bold"/>
                <a:cs typeface="Kabel Ultra-Bold"/>
                <a:sym typeface="Kabel Ultra-Bold"/>
              </a:rPr>
              <a:t>Limitations</a:t>
            </a:r>
          </a:p>
        </p:txBody>
      </p:sp>
      <p:sp>
        <p:nvSpPr>
          <p:cNvPr id="11" name="TextBox 11"/>
          <p:cNvSpPr txBox="1"/>
          <p:nvPr/>
        </p:nvSpPr>
        <p:spPr>
          <a:xfrm>
            <a:off x="9532176" y="2969895"/>
            <a:ext cx="7052309" cy="6431761"/>
          </a:xfrm>
          <a:prstGeom prst="rect">
            <a:avLst/>
          </a:prstGeom>
        </p:spPr>
        <p:txBody>
          <a:bodyPr lIns="0" tIns="0" rIns="0" bIns="0" rtlCol="0" anchor="t">
            <a:spAutoFit/>
          </a:bodyPr>
          <a:lstStyle/>
          <a:p>
            <a:pPr marL="647706" lvl="1" indent="-323853" algn="just">
              <a:lnSpc>
                <a:spcPts val="4170"/>
              </a:lnSpc>
              <a:buFont typeface="Arial"/>
              <a:buChar char="•"/>
            </a:pPr>
            <a:r>
              <a:rPr lang="en-US" sz="3000" b="1" dirty="0">
                <a:solidFill>
                  <a:srgbClr val="435234"/>
                </a:solidFill>
                <a:latin typeface="Kabel Ultra-Bold"/>
                <a:ea typeface="Kabel Ultra-Bold"/>
                <a:cs typeface="Kabel Ultra-Bold"/>
                <a:sym typeface="Kabel Ultra-Bold"/>
              </a:rPr>
              <a:t>Unnatural Sound: Despite advancements, some TTS voices can still sound robotic or unnatural, especially when dealing with complex emotions or tones.</a:t>
            </a:r>
          </a:p>
          <a:p>
            <a:pPr marL="647706" lvl="1" indent="-323853" algn="just">
              <a:lnSpc>
                <a:spcPts val="4170"/>
              </a:lnSpc>
              <a:buFont typeface="Arial"/>
              <a:buChar char="•"/>
            </a:pPr>
            <a:r>
              <a:rPr lang="en-US" sz="3000" b="1" dirty="0">
                <a:solidFill>
                  <a:srgbClr val="435234"/>
                </a:solidFill>
                <a:latin typeface="Kabel Ultra-Bold"/>
                <a:ea typeface="Kabel Ultra-Bold"/>
                <a:cs typeface="Kabel Ultra-Bold"/>
                <a:sym typeface="Kabel Ultra-Bold"/>
              </a:rPr>
              <a:t>Pronunciation Issues: It can struggle with pronouncing foreign names, technical terms, or homographs (words with the same spelling but different meanings and pronunciations).</a:t>
            </a:r>
          </a:p>
          <a:p>
            <a:pPr marL="647706" lvl="1" indent="-323853" algn="just">
              <a:lnSpc>
                <a:spcPts val="4170"/>
              </a:lnSpc>
              <a:buFont typeface="Arial"/>
              <a:buChar char="•"/>
            </a:pPr>
            <a:r>
              <a:rPr lang="en-US" sz="3000" b="1" dirty="0">
                <a:solidFill>
                  <a:srgbClr val="435234"/>
                </a:solidFill>
                <a:latin typeface="Kabel Ultra-Bold"/>
                <a:ea typeface="Kabel Ultra-Bold"/>
                <a:cs typeface="Kabel Ultra-Bold"/>
                <a:sym typeface="Kabel Ultra-Bold"/>
              </a:rPr>
              <a:t>Contextual Errors: The system may sometimes misinterpret the context, leading to incorrect intonation or emphasis. </a:t>
            </a:r>
            <a:r>
              <a:rPr lang="en-US" sz="3000" b="1" dirty="0" err="1">
                <a:solidFill>
                  <a:srgbClr val="435234"/>
                </a:solidFill>
                <a:latin typeface="Kabel Ultra-Bold"/>
                <a:ea typeface="Kabel Ultra-Bold"/>
                <a:cs typeface="Kabel Ultra-Bold"/>
                <a:sym typeface="Kabel Ultra-Bold"/>
              </a:rPr>
              <a:t>E.g</a:t>
            </a:r>
            <a:r>
              <a:rPr lang="en-US" sz="3000" b="1" dirty="0">
                <a:solidFill>
                  <a:srgbClr val="435234"/>
                </a:solidFill>
                <a:latin typeface="Kabel Ultra-Bold"/>
                <a:ea typeface="Kabel Ultra-Bold"/>
                <a:cs typeface="Kabel Ultra-Bold"/>
                <a:sym typeface="Kabel Ultra-Bold"/>
              </a:rPr>
              <a:t> Address, Match, Mean, </a:t>
            </a:r>
            <a:r>
              <a:rPr lang="en-US" sz="3000" b="1" dirty="0" err="1">
                <a:solidFill>
                  <a:srgbClr val="435234"/>
                </a:solidFill>
                <a:latin typeface="Kabel Ultra-Bold"/>
                <a:ea typeface="Kabel Ultra-Bold"/>
                <a:cs typeface="Kabel Ultra-Bold"/>
                <a:sym typeface="Kabel Ultra-Bold"/>
              </a:rPr>
              <a:t>e.t.c</a:t>
            </a:r>
            <a:r>
              <a:rPr lang="en-US" sz="3000" b="1" dirty="0">
                <a:solidFill>
                  <a:srgbClr val="435234"/>
                </a:solidFill>
                <a:latin typeface="Kabel Ultra-Bold"/>
                <a:ea typeface="Kabel Ultra-Bold"/>
                <a:cs typeface="Kabel Ultra-Bold"/>
                <a:sym typeface="Kabel Ultra-Bol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400" y="-3550697"/>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5782658" y="2139749"/>
            <a:ext cx="6768051" cy="5638800"/>
          </a:xfrm>
          <a:custGeom>
            <a:avLst/>
            <a:gdLst/>
            <a:ahLst/>
            <a:cxnLst/>
            <a:rect l="l" t="t" r="r" b="b"/>
            <a:pathLst>
              <a:path w="5056878" h="6893681">
                <a:moveTo>
                  <a:pt x="0" y="0"/>
                </a:moveTo>
                <a:lnTo>
                  <a:pt x="5056878" y="0"/>
                </a:lnTo>
                <a:lnTo>
                  <a:pt x="5056878" y="6893681"/>
                </a:lnTo>
                <a:lnTo>
                  <a:pt x="0" y="6893681"/>
                </a:lnTo>
                <a:lnTo>
                  <a:pt x="0" y="0"/>
                </a:lnTo>
                <a:close/>
              </a:path>
            </a:pathLst>
          </a:custGeom>
          <a:blipFill>
            <a:blip r:embed="rId6"/>
            <a:stretch>
              <a:fillRect/>
            </a:stretch>
          </a:blipFill>
        </p:spPr>
      </p:sp>
      <p:sp>
        <p:nvSpPr>
          <p:cNvPr id="8" name="TextBox 8"/>
          <p:cNvSpPr txBox="1"/>
          <p:nvPr/>
        </p:nvSpPr>
        <p:spPr>
          <a:xfrm>
            <a:off x="5697985" y="24245"/>
            <a:ext cx="6404934" cy="1980926"/>
          </a:xfrm>
          <a:prstGeom prst="rect">
            <a:avLst/>
          </a:prstGeom>
        </p:spPr>
        <p:txBody>
          <a:bodyPr lIns="0" tIns="0" rIns="0" bIns="0" rtlCol="0" anchor="t">
            <a:spAutoFit/>
          </a:bodyPr>
          <a:lstStyle/>
          <a:p>
            <a:pPr algn="ctr">
              <a:lnSpc>
                <a:spcPts val="14597"/>
              </a:lnSpc>
            </a:pPr>
            <a:r>
              <a:rPr lang="en-US" sz="10426" dirty="0">
                <a:solidFill>
                  <a:srgbClr val="141619"/>
                </a:solidFill>
                <a:latin typeface="Kabel"/>
                <a:ea typeface="Kabel"/>
                <a:cs typeface="Kabel"/>
                <a:sym typeface="Kabel"/>
              </a:rPr>
              <a:t>Result </a:t>
            </a:r>
          </a:p>
        </p:txBody>
      </p:sp>
      <p:sp>
        <p:nvSpPr>
          <p:cNvPr id="9" name="TextBox 8">
            <a:extLst>
              <a:ext uri="{FF2B5EF4-FFF2-40B4-BE49-F238E27FC236}">
                <a16:creationId xmlns:a16="http://schemas.microsoft.com/office/drawing/2014/main" id="{E91F17B3-896A-9BFC-4BB9-898BFA6FE048}"/>
              </a:ext>
            </a:extLst>
          </p:cNvPr>
          <p:cNvSpPr txBox="1"/>
          <p:nvPr/>
        </p:nvSpPr>
        <p:spPr>
          <a:xfrm>
            <a:off x="5725694" y="8274901"/>
            <a:ext cx="6404934" cy="1762534"/>
          </a:xfrm>
          <a:prstGeom prst="rect">
            <a:avLst/>
          </a:prstGeom>
        </p:spPr>
        <p:txBody>
          <a:bodyPr lIns="0" tIns="0" rIns="0" bIns="0" rtlCol="0" anchor="t">
            <a:spAutoFit/>
          </a:bodyPr>
          <a:lstStyle/>
          <a:p>
            <a:pPr algn="ctr">
              <a:lnSpc>
                <a:spcPts val="14597"/>
              </a:lnSpc>
            </a:pPr>
            <a:r>
              <a:rPr lang="en-US" sz="10426" dirty="0">
                <a:solidFill>
                  <a:srgbClr val="141619"/>
                </a:solidFill>
                <a:latin typeface="Kabel"/>
                <a:ea typeface="Kabel"/>
                <a:cs typeface="Kabel"/>
                <a:sym typeface="Kabel"/>
              </a:rPr>
              <a:t> </a:t>
            </a:r>
          </a:p>
        </p:txBody>
      </p:sp>
      <p:sp>
        <p:nvSpPr>
          <p:cNvPr id="10" name="TextBox 8">
            <a:extLst>
              <a:ext uri="{FF2B5EF4-FFF2-40B4-BE49-F238E27FC236}">
                <a16:creationId xmlns:a16="http://schemas.microsoft.com/office/drawing/2014/main" id="{616AE610-5024-06D5-B724-0FBFD1C37566}"/>
              </a:ext>
            </a:extLst>
          </p:cNvPr>
          <p:cNvSpPr txBox="1"/>
          <p:nvPr/>
        </p:nvSpPr>
        <p:spPr>
          <a:xfrm>
            <a:off x="4649242" y="8096579"/>
            <a:ext cx="9447757" cy="1472967"/>
          </a:xfrm>
          <a:prstGeom prst="rect">
            <a:avLst/>
          </a:prstGeom>
        </p:spPr>
        <p:txBody>
          <a:bodyPr wrap="square" lIns="0" tIns="0" rIns="0" bIns="0" rtlCol="0" anchor="t">
            <a:spAutoFit/>
          </a:bodyPr>
          <a:lstStyle/>
          <a:p>
            <a:pPr algn="ctr">
              <a:lnSpc>
                <a:spcPts val="14597"/>
              </a:lnSpc>
            </a:pPr>
            <a:r>
              <a:rPr lang="en-US" sz="2000" dirty="0">
                <a:solidFill>
                  <a:srgbClr val="141619"/>
                </a:solidFill>
                <a:latin typeface="Kabel"/>
                <a:ea typeface="Kabel"/>
                <a:cs typeface="Kabel"/>
                <a:sym typeface="Kabel"/>
              </a:rPr>
              <a:t>https://colab.research.google.com/drive/1Em3BRbsaP5eLu2TDo9pCQBRM1y9ORZXn?usp=sharing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8976" y="-1112126"/>
            <a:ext cx="5448219" cy="5016902"/>
          </a:xfrm>
          <a:custGeom>
            <a:avLst/>
            <a:gdLst/>
            <a:ahLst/>
            <a:cxnLst/>
            <a:rect l="l" t="t" r="r" b="b"/>
            <a:pathLst>
              <a:path w="5448219" h="5016902">
                <a:moveTo>
                  <a:pt x="0" y="0"/>
                </a:moveTo>
                <a:lnTo>
                  <a:pt x="5448220" y="0"/>
                </a:lnTo>
                <a:lnTo>
                  <a:pt x="5448220" y="5016902"/>
                </a:lnTo>
                <a:lnTo>
                  <a:pt x="0" y="5016902"/>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6066" y="-3525521"/>
            <a:ext cx="18640132" cy="18640132"/>
          </a:xfrm>
          <a:custGeom>
            <a:avLst/>
            <a:gdLst/>
            <a:ahLst/>
            <a:cxnLst/>
            <a:rect l="l" t="t" r="r" b="b"/>
            <a:pathLst>
              <a:path w="18640132" h="18640132">
                <a:moveTo>
                  <a:pt x="0" y="0"/>
                </a:moveTo>
                <a:lnTo>
                  <a:pt x="18640132" y="0"/>
                </a:lnTo>
                <a:lnTo>
                  <a:pt x="18640132" y="18640132"/>
                </a:lnTo>
                <a:lnTo>
                  <a:pt x="0" y="18640132"/>
                </a:lnTo>
                <a:lnTo>
                  <a:pt x="0" y="0"/>
                </a:lnTo>
                <a:close/>
              </a:path>
            </a:pathLst>
          </a:custGeom>
          <a:blipFill>
            <a:blip r:embed="rId4">
              <a:alphaModFix amt="68000"/>
            </a:blip>
            <a:stretch>
              <a:fillRect/>
            </a:stretch>
          </a:blipFill>
        </p:spPr>
      </p:sp>
      <p:sp>
        <p:nvSpPr>
          <p:cNvPr id="4" name="Freeform 4"/>
          <p:cNvSpPr/>
          <p:nvPr/>
        </p:nvSpPr>
        <p:spPr>
          <a:xfrm>
            <a:off x="13236334" y="0"/>
            <a:ext cx="5227732" cy="4517632"/>
          </a:xfrm>
          <a:custGeom>
            <a:avLst/>
            <a:gdLst/>
            <a:ahLst/>
            <a:cxnLst/>
            <a:rect l="l" t="t" r="r" b="b"/>
            <a:pathLst>
              <a:path w="5227732" h="4517632">
                <a:moveTo>
                  <a:pt x="0" y="0"/>
                </a:moveTo>
                <a:lnTo>
                  <a:pt x="5227732" y="0"/>
                </a:lnTo>
                <a:lnTo>
                  <a:pt x="5227732" y="4517632"/>
                </a:lnTo>
                <a:lnTo>
                  <a:pt x="0" y="4517632"/>
                </a:lnTo>
                <a:lnTo>
                  <a:pt x="0" y="0"/>
                </a:lnTo>
                <a:close/>
              </a:path>
            </a:pathLst>
          </a:custGeom>
          <a:blipFill>
            <a:blip r:embed="rId5">
              <a:alphaModFix amt="62000"/>
            </a:blip>
            <a:stretch>
              <a:fillRect/>
            </a:stretch>
          </a:blipFill>
        </p:spPr>
      </p:sp>
      <p:sp>
        <p:nvSpPr>
          <p:cNvPr id="5" name="Freeform 5"/>
          <p:cNvSpPr/>
          <p:nvPr/>
        </p:nvSpPr>
        <p:spPr>
          <a:xfrm flipH="1" flipV="1">
            <a:off x="-176066" y="5999066"/>
            <a:ext cx="5227732" cy="4517632"/>
          </a:xfrm>
          <a:custGeom>
            <a:avLst/>
            <a:gdLst/>
            <a:ahLst/>
            <a:cxnLst/>
            <a:rect l="l" t="t" r="r" b="b"/>
            <a:pathLst>
              <a:path w="5227732" h="4517632">
                <a:moveTo>
                  <a:pt x="5227732" y="4517632"/>
                </a:moveTo>
                <a:lnTo>
                  <a:pt x="0" y="4517632"/>
                </a:lnTo>
                <a:lnTo>
                  <a:pt x="0" y="0"/>
                </a:lnTo>
                <a:lnTo>
                  <a:pt x="5227732" y="0"/>
                </a:lnTo>
                <a:lnTo>
                  <a:pt x="5227732" y="4517632"/>
                </a:lnTo>
                <a:close/>
              </a:path>
            </a:pathLst>
          </a:custGeom>
          <a:blipFill>
            <a:blip r:embed="rId5">
              <a:alphaModFix amt="62000"/>
            </a:blip>
            <a:stretch>
              <a:fillRect/>
            </a:stretch>
          </a:blipFill>
        </p:spPr>
      </p:sp>
      <p:sp>
        <p:nvSpPr>
          <p:cNvPr id="6" name="Freeform 6"/>
          <p:cNvSpPr/>
          <p:nvPr/>
        </p:nvSpPr>
        <p:spPr>
          <a:xfrm flipH="1" flipV="1">
            <a:off x="14535190" y="7778549"/>
            <a:ext cx="5448219" cy="5016902"/>
          </a:xfrm>
          <a:custGeom>
            <a:avLst/>
            <a:gdLst/>
            <a:ahLst/>
            <a:cxnLst/>
            <a:rect l="l" t="t" r="r" b="b"/>
            <a:pathLst>
              <a:path w="5448219" h="5016902">
                <a:moveTo>
                  <a:pt x="5448220" y="5016902"/>
                </a:moveTo>
                <a:lnTo>
                  <a:pt x="0" y="5016902"/>
                </a:lnTo>
                <a:lnTo>
                  <a:pt x="0" y="0"/>
                </a:lnTo>
                <a:lnTo>
                  <a:pt x="5448220" y="0"/>
                </a:lnTo>
                <a:lnTo>
                  <a:pt x="5448220" y="5016902"/>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3301624" y="-119551"/>
            <a:ext cx="10139619" cy="3031751"/>
          </a:xfrm>
          <a:custGeom>
            <a:avLst/>
            <a:gdLst/>
            <a:ahLst/>
            <a:cxnLst/>
            <a:rect l="l" t="t" r="r" b="b"/>
            <a:pathLst>
              <a:path w="10139619" h="3031751">
                <a:moveTo>
                  <a:pt x="0" y="0"/>
                </a:moveTo>
                <a:lnTo>
                  <a:pt x="10139619" y="0"/>
                </a:lnTo>
                <a:lnTo>
                  <a:pt x="10139619" y="3031752"/>
                </a:lnTo>
                <a:lnTo>
                  <a:pt x="0" y="3031752"/>
                </a:lnTo>
                <a:lnTo>
                  <a:pt x="0" y="0"/>
                </a:lnTo>
                <a:close/>
              </a:path>
            </a:pathLst>
          </a:custGeom>
          <a:blipFill>
            <a:blip r:embed="rId6"/>
            <a:stretch>
              <a:fillRect t="-7908" b="-7908"/>
            </a:stretch>
          </a:blipFill>
        </p:spPr>
      </p:sp>
      <p:sp>
        <p:nvSpPr>
          <p:cNvPr id="8" name="TextBox 8"/>
          <p:cNvSpPr txBox="1"/>
          <p:nvPr/>
        </p:nvSpPr>
        <p:spPr>
          <a:xfrm>
            <a:off x="1028700" y="3114686"/>
            <a:ext cx="15340033" cy="3225585"/>
          </a:xfrm>
          <a:prstGeom prst="rect">
            <a:avLst/>
          </a:prstGeom>
        </p:spPr>
        <p:txBody>
          <a:bodyPr lIns="0" tIns="0" rIns="0" bIns="0" rtlCol="0" anchor="t">
            <a:spAutoFit/>
          </a:bodyPr>
          <a:lstStyle/>
          <a:p>
            <a:pPr algn="just">
              <a:lnSpc>
                <a:spcPts val="6230"/>
              </a:lnSpc>
            </a:pPr>
            <a:r>
              <a:rPr lang="en-US" sz="4482" b="1" dirty="0">
                <a:solidFill>
                  <a:srgbClr val="435234"/>
                </a:solidFill>
                <a:latin typeface="Kabel Ultra-Bold"/>
                <a:ea typeface="Kabel Ultra-Bold"/>
                <a:cs typeface="Kabel Ultra-Bold"/>
                <a:sym typeface="Kabel Ultra-Bold"/>
              </a:rPr>
              <a:t>TTS is a powerful and versatile technology that continues to evolve. While challenges with naturalness and context remain, its benefits in accessibility and convenience are undeniable. As AI and machine learning advance, we can expect TTS to become even more indistinguishable from human speech.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452</Words>
  <Application>Microsoft Office PowerPoint</Application>
  <PresentationFormat>Custom</PresentationFormat>
  <Paragraphs>42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Kabel</vt:lpstr>
      <vt:lpstr>Amsterdam One</vt:lpstr>
      <vt:lpstr>Kabel Ultra-Bold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Omolara</cp:lastModifiedBy>
  <cp:revision>6</cp:revision>
  <dcterms:created xsi:type="dcterms:W3CDTF">2006-08-16T00:00:00Z</dcterms:created>
  <dcterms:modified xsi:type="dcterms:W3CDTF">2025-09-10T13:48:29Z</dcterms:modified>
  <dc:identifier>DAGx1_lJ7Dw</dc:identifier>
</cp:coreProperties>
</file>